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5" r:id="rId4"/>
    <p:sldId id="258" r:id="rId5"/>
    <p:sldId id="259" r:id="rId6"/>
    <p:sldId id="260" r:id="rId7"/>
    <p:sldId id="261" r:id="rId8"/>
    <p:sldId id="263" r:id="rId9"/>
    <p:sldId id="262"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555C911-B5B2-4BFB-9C79-A232A2C0BBCB}" type="datetimeFigureOut">
              <a:rPr lang="en-US" smtClean="0"/>
              <a:t>5/31/2020</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3641266-431E-43D1-B4C9-825958A0545A}"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5C911-B5B2-4BFB-9C79-A232A2C0BBCB}"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5C911-B5B2-4BFB-9C79-A232A2C0BBCB}"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55C911-B5B2-4BFB-9C79-A232A2C0BBCB}"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5C911-B5B2-4BFB-9C79-A232A2C0BBCB}"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555C911-B5B2-4BFB-9C79-A232A2C0BBCB}"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41266-431E-43D1-B4C9-825958A0545A}"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55C911-B5B2-4BFB-9C79-A232A2C0BBCB}"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5C911-B5B2-4BFB-9C79-A232A2C0BBCB}"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5C911-B5B2-4BFB-9C79-A232A2C0BBCB}"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555C911-B5B2-4BFB-9C79-A232A2C0BBCB}" type="datetimeFigureOut">
              <a:rPr lang="en-US" smtClean="0"/>
              <a:t>5/31/2020</a:t>
            </a:fld>
            <a:endParaRPr lang="en-US"/>
          </a:p>
        </p:txBody>
      </p:sp>
      <p:sp>
        <p:nvSpPr>
          <p:cNvPr id="7" name="Slide Number Placeholder 6"/>
          <p:cNvSpPr>
            <a:spLocks noGrp="1"/>
          </p:cNvSpPr>
          <p:nvPr>
            <p:ph type="sldNum" sz="quarter" idx="12"/>
          </p:nvPr>
        </p:nvSpPr>
        <p:spPr/>
        <p:txBody>
          <a:bodyPr/>
          <a:lstStyle/>
          <a:p>
            <a:fld id="{E3641266-431E-43D1-B4C9-825958A0545A}"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5C911-B5B2-4BFB-9C79-A232A2C0BBCB}" type="datetimeFigureOut">
              <a:rPr lang="en-US" smtClean="0"/>
              <a:t>5/31/2020</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E3641266-431E-43D1-B4C9-825958A054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555C911-B5B2-4BFB-9C79-A232A2C0BBCB}" type="datetimeFigureOut">
              <a:rPr lang="en-US" smtClean="0"/>
              <a:t>5/31/2020</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3641266-431E-43D1-B4C9-825958A0545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openxmlformats.org/officeDocument/2006/relationships/hyperlink" Target="https://padlet.com/milicevicjasmina81/7hgomdmh7ckzzi1l"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hyperlink" Target="https://www.jigsawplanet.com/?rc=play&amp;pid=14e0c3a55154" TargetMode="External"/><Relationship Id="rId4" Type="http://schemas.openxmlformats.org/officeDocument/2006/relationships/hyperlink" Target="https://www.voki.com/site/pickup?scid=16493527&amp;chsm=bcfc09d6f02e283a702ca42259cd425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err="1" smtClean="0"/>
              <a:t>Vasino</a:t>
            </a:r>
            <a:r>
              <a:rPr lang="en-US" b="1" dirty="0" smtClean="0"/>
              <a:t> online </a:t>
            </a:r>
            <a:r>
              <a:rPr lang="en-US" b="1" dirty="0" err="1" smtClean="0"/>
              <a:t>prole</a:t>
            </a:r>
            <a:r>
              <a:rPr lang="sr-Latn-RS" b="1" dirty="0" smtClean="0"/>
              <a:t>će </a:t>
            </a:r>
            <a:endParaRPr lang="en-US" b="1" dirty="0"/>
          </a:p>
        </p:txBody>
      </p:sp>
      <p:sp>
        <p:nvSpPr>
          <p:cNvPr id="3" name="Subtitle 2"/>
          <p:cNvSpPr>
            <a:spLocks noGrp="1"/>
          </p:cNvSpPr>
          <p:nvPr>
            <p:ph type="subTitle" idx="1"/>
          </p:nvPr>
        </p:nvSpPr>
        <p:spPr/>
        <p:txBody>
          <a:bodyPr/>
          <a:lstStyle/>
          <a:p>
            <a:r>
              <a:rPr lang="sr-Latn-RS" b="1" dirty="0" smtClean="0">
                <a:solidFill>
                  <a:srgbClr val="FF0000"/>
                </a:solidFill>
              </a:rPr>
              <a:t>Kako je Vasa učio engleski jezik za vreme </a:t>
            </a:r>
            <a:r>
              <a:rPr lang="sr-Latn-RS" b="1" dirty="0" smtClean="0">
                <a:solidFill>
                  <a:srgbClr val="FF0000"/>
                </a:solidFill>
              </a:rPr>
              <a:t>pandemije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04664"/>
            <a:ext cx="4114800" cy="5832648"/>
          </a:xfrm>
          <a:prstGeom prst="rect">
            <a:avLst/>
          </a:prstGeom>
        </p:spPr>
      </p:pic>
      <p:sp>
        <p:nvSpPr>
          <p:cNvPr id="5" name="TextBox 4"/>
          <p:cNvSpPr txBox="1"/>
          <p:nvPr/>
        </p:nvSpPr>
        <p:spPr>
          <a:xfrm>
            <a:off x="4366320" y="404664"/>
            <a:ext cx="3950096" cy="1200329"/>
          </a:xfrm>
          <a:prstGeom prst="rect">
            <a:avLst/>
          </a:prstGeom>
          <a:noFill/>
        </p:spPr>
        <p:txBody>
          <a:bodyPr wrap="square" rtlCol="0">
            <a:spAutoFit/>
          </a:bodyPr>
          <a:lstStyle/>
          <a:p>
            <a:pPr algn="ctr"/>
            <a:r>
              <a:rPr lang="sr-Latn-RS" sz="3600" b="1" dirty="0" smtClean="0">
                <a:solidFill>
                  <a:srgbClr val="FF0000"/>
                </a:solidFill>
              </a:rPr>
              <a:t>Vasa’s online spring</a:t>
            </a:r>
            <a:endParaRPr lang="en-US" sz="3600" b="1" dirty="0">
              <a:solidFill>
                <a:srgbClr val="FF0000"/>
              </a:solidFill>
            </a:endParaRPr>
          </a:p>
        </p:txBody>
      </p:sp>
    </p:spTree>
    <p:extLst>
      <p:ext uri="{BB962C8B-B14F-4D97-AF65-F5344CB8AC3E}">
        <p14:creationId xmlns:p14="http://schemas.microsoft.com/office/powerpoint/2010/main" val="22684095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9" y="3545217"/>
            <a:ext cx="2880320" cy="25563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5098" y="2708920"/>
            <a:ext cx="2376264" cy="31931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344063" y="620688"/>
            <a:ext cx="8761548" cy="1569660"/>
          </a:xfrm>
          <a:prstGeom prst="rect">
            <a:avLst/>
          </a:prstGeom>
          <a:noFill/>
        </p:spPr>
        <p:txBody>
          <a:bodyPr wrap="square" lIns="91440" tIns="45720" rIns="91440" bIns="45720">
            <a:spAutoFit/>
          </a:bodyPr>
          <a:lstStyle/>
          <a:p>
            <a:pPr algn="ctr"/>
            <a:r>
              <a:rPr lang="sr-Latn-RS" sz="48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Vasa’s English Garden</a:t>
            </a:r>
          </a:p>
          <a:p>
            <a:pPr algn="ctr"/>
            <a:r>
              <a:rPr lang="sr-Latn-RS" sz="48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Party</a:t>
            </a:r>
            <a:endParaRPr lang="en-US" sz="48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11" name="Oval Callout 10"/>
          <p:cNvSpPr/>
          <p:nvPr/>
        </p:nvSpPr>
        <p:spPr>
          <a:xfrm rot="20090608">
            <a:off x="7017774" y="1582918"/>
            <a:ext cx="2132969" cy="1416738"/>
          </a:xfrm>
          <a:prstGeom prst="wedgeEllipseCallout">
            <a:avLst>
              <a:gd name="adj1" fmla="val -54396"/>
              <a:gd name="adj2" fmla="val 402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rgbClr val="FF0000"/>
                </a:solidFill>
              </a:rPr>
              <a:t>See you in September!</a:t>
            </a:r>
            <a:endParaRPr lang="en-US" b="1" dirty="0">
              <a:solidFill>
                <a:srgbClr val="FF0000"/>
              </a:solidFill>
            </a:endParaRPr>
          </a:p>
        </p:txBody>
      </p:sp>
      <p:sp>
        <p:nvSpPr>
          <p:cNvPr id="12" name="Explosion 1 11"/>
          <p:cNvSpPr/>
          <p:nvPr/>
        </p:nvSpPr>
        <p:spPr>
          <a:xfrm rot="20747745">
            <a:off x="358061" y="2714179"/>
            <a:ext cx="2016224" cy="17064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rgbClr val="FF0000"/>
                </a:solidFill>
              </a:rPr>
              <a:t>Stay healthy!</a:t>
            </a:r>
            <a:endParaRPr lang="en-US" b="1" dirty="0">
              <a:solidFill>
                <a:srgbClr val="FF0000"/>
              </a:solidFill>
            </a:endParaRPr>
          </a:p>
        </p:txBody>
      </p:sp>
      <p:sp>
        <p:nvSpPr>
          <p:cNvPr id="3" name="TextBox 2"/>
          <p:cNvSpPr txBox="1"/>
          <p:nvPr/>
        </p:nvSpPr>
        <p:spPr>
          <a:xfrm>
            <a:off x="3131840" y="2252556"/>
            <a:ext cx="2724364" cy="2585323"/>
          </a:xfrm>
          <a:prstGeom prst="rect">
            <a:avLst/>
          </a:prstGeom>
          <a:noFill/>
        </p:spPr>
        <p:txBody>
          <a:bodyPr wrap="square" rtlCol="0">
            <a:spAutoFit/>
          </a:bodyPr>
          <a:lstStyle/>
          <a:p>
            <a:pPr algn="ctr"/>
            <a:r>
              <a:rPr lang="sr-Latn-RS" b="1" dirty="0" smtClean="0">
                <a:solidFill>
                  <a:srgbClr val="FF0000"/>
                </a:solidFill>
              </a:rPr>
              <a:t>Vasina žurka (evaluacija)</a:t>
            </a:r>
          </a:p>
          <a:p>
            <a:pPr algn="ctr"/>
            <a:r>
              <a:rPr lang="sr-Latn-RS" b="1" dirty="0" smtClean="0">
                <a:solidFill>
                  <a:srgbClr val="FF0000"/>
                </a:solidFill>
              </a:rPr>
              <a:t> </a:t>
            </a:r>
            <a:r>
              <a:rPr lang="sr-Latn-RS" b="1" dirty="0">
                <a:solidFill>
                  <a:schemeClr val="bg1">
                    <a:lumMod val="50000"/>
                  </a:schemeClr>
                </a:solidFill>
              </a:rPr>
              <a:t>P</a:t>
            </a:r>
            <a:r>
              <a:rPr lang="sr-Latn-RS" b="1" dirty="0" smtClean="0">
                <a:solidFill>
                  <a:schemeClr val="bg1">
                    <a:lumMod val="50000"/>
                  </a:schemeClr>
                </a:solidFill>
              </a:rPr>
              <a:t>uno smeha, igre na engleskom jeziku i druženja sa natavnicom, učiteljicom i pedagoškim asistentom.</a:t>
            </a:r>
            <a:endParaRPr lang="en-US" b="1" dirty="0">
              <a:solidFill>
                <a:schemeClr val="bg1">
                  <a:lumMod val="50000"/>
                </a:schemeClr>
              </a:solidFill>
            </a:endParaRPr>
          </a:p>
        </p:txBody>
      </p:sp>
    </p:spTree>
    <p:extLst>
      <p:ext uri="{BB962C8B-B14F-4D97-AF65-F5344CB8AC3E}">
        <p14:creationId xmlns:p14="http://schemas.microsoft.com/office/powerpoint/2010/main" val="36642552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p:cTn id="2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sr-Latn-RS" b="1" dirty="0" smtClean="0"/>
              <a:t>Uvod</a:t>
            </a:r>
            <a:endParaRPr lang="en-US" b="1" dirty="0"/>
          </a:p>
        </p:txBody>
      </p:sp>
      <p:sp>
        <p:nvSpPr>
          <p:cNvPr id="5" name="Content Placeholder 4"/>
          <p:cNvSpPr>
            <a:spLocks noGrp="1"/>
          </p:cNvSpPr>
          <p:nvPr>
            <p:ph idx="1"/>
          </p:nvPr>
        </p:nvSpPr>
        <p:spPr/>
        <p:txBody>
          <a:bodyPr>
            <a:normAutofit fontScale="70000" lnSpcReduction="20000"/>
          </a:bodyPr>
          <a:lstStyle/>
          <a:p>
            <a:pPr marL="0" indent="0">
              <a:buNone/>
            </a:pPr>
            <a:r>
              <a:rPr lang="sr-Latn-RS" b="1" dirty="0" smtClean="0">
                <a:solidFill>
                  <a:schemeClr val="bg2">
                    <a:lumMod val="50000"/>
                  </a:schemeClr>
                </a:solidFill>
              </a:rPr>
              <a:t>Period sprovođenja nastave</a:t>
            </a:r>
            <a:r>
              <a:rPr lang="sr-Latn-RS" b="1" dirty="0" smtClean="0">
                <a:solidFill>
                  <a:srgbClr val="FF0000"/>
                </a:solidFill>
              </a:rPr>
              <a:t>: mart-maj 2020. godine. </a:t>
            </a:r>
          </a:p>
          <a:p>
            <a:pPr marL="0" indent="0">
              <a:buNone/>
            </a:pPr>
            <a:r>
              <a:rPr lang="sr-Latn-RS" b="1" dirty="0" smtClean="0">
                <a:solidFill>
                  <a:schemeClr val="bg2">
                    <a:lumMod val="50000"/>
                  </a:schemeClr>
                </a:solidFill>
              </a:rPr>
              <a:t>Teme</a:t>
            </a:r>
            <a:r>
              <a:rPr lang="sr-Latn-RS" b="1" dirty="0" smtClean="0">
                <a:solidFill>
                  <a:srgbClr val="FF0000"/>
                </a:solidFill>
              </a:rPr>
              <a:t>: SPRING (PROLEĆE)</a:t>
            </a:r>
          </a:p>
          <a:p>
            <a:pPr marL="0" indent="0">
              <a:buNone/>
            </a:pPr>
            <a:r>
              <a:rPr lang="sr-Latn-RS" b="1" dirty="0" smtClean="0">
                <a:solidFill>
                  <a:schemeClr val="bg2">
                    <a:lumMod val="50000"/>
                  </a:schemeClr>
                </a:solidFill>
              </a:rPr>
              <a:t>Učenik</a:t>
            </a:r>
            <a:r>
              <a:rPr lang="sr-Latn-RS" b="1" dirty="0" smtClean="0">
                <a:solidFill>
                  <a:srgbClr val="FF0000"/>
                </a:solidFill>
              </a:rPr>
              <a:t>: Vasa 5. razred</a:t>
            </a:r>
          </a:p>
          <a:p>
            <a:pPr marL="0" indent="0">
              <a:buNone/>
            </a:pPr>
            <a:endParaRPr lang="sr-Latn-RS" b="1" dirty="0" smtClean="0">
              <a:solidFill>
                <a:srgbClr val="FF0000"/>
              </a:solidFill>
            </a:endParaRPr>
          </a:p>
          <a:p>
            <a:pPr marL="0" indent="0">
              <a:buNone/>
            </a:pPr>
            <a:r>
              <a:rPr lang="sr-Latn-RS" b="1" dirty="0" smtClean="0">
                <a:solidFill>
                  <a:schemeClr val="bg2">
                    <a:lumMod val="50000"/>
                  </a:schemeClr>
                </a:solidFill>
              </a:rPr>
              <a:t>Vasa </a:t>
            </a:r>
            <a:r>
              <a:rPr lang="sr-Latn-RS" b="1" dirty="0">
                <a:solidFill>
                  <a:srgbClr val="FF0000"/>
                </a:solidFill>
              </a:rPr>
              <a:t>je učenik sa Daunovim sindromom koji se iz engleskog jazika obrazuje po IOP-u 2. </a:t>
            </a:r>
            <a:endParaRPr lang="sr-Latn-RS" b="1" dirty="0" smtClean="0">
              <a:solidFill>
                <a:srgbClr val="FF0000"/>
              </a:solidFill>
            </a:endParaRPr>
          </a:p>
          <a:p>
            <a:pPr marL="0" indent="0">
              <a:buNone/>
            </a:pPr>
            <a:r>
              <a:rPr lang="sr-Latn-RS" b="1" dirty="0" smtClean="0">
                <a:solidFill>
                  <a:srgbClr val="FF0000"/>
                </a:solidFill>
              </a:rPr>
              <a:t>Vasa je marljiv, radoznao i druželjubiv dečak. Jako voli prirodu i aktivnosti napolju, kao i da uči i igra se na kompjuteru. Odlično se snalazi u radu na računaru, a naročito sa aplikacijama za učenje engleskog jezika. U tome je veoma samostalan, i od velikog značaja za nparedovanje u ovom predmetu  je što ume da pronađe i da odabere sadržaje pomoću koji želi da uči engleski jezik</a:t>
            </a:r>
          </a:p>
          <a:p>
            <a:pPr marL="0" indent="0">
              <a:buNone/>
            </a:pPr>
            <a:r>
              <a:rPr lang="sr-Latn-RS" b="1" dirty="0" smtClean="0">
                <a:solidFill>
                  <a:srgbClr val="FF0000"/>
                </a:solidFill>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43" y="461962"/>
            <a:ext cx="1720031" cy="1670893"/>
          </a:xfrm>
          <a:prstGeom prst="rect">
            <a:avLst/>
          </a:prstGeom>
        </p:spPr>
      </p:pic>
    </p:spTree>
    <p:extLst>
      <p:ext uri="{BB962C8B-B14F-4D97-AF65-F5344CB8AC3E}">
        <p14:creationId xmlns:p14="http://schemas.microsoft.com/office/powerpoint/2010/main" val="3984379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b="1" dirty="0" smtClean="0"/>
              <a:t>  </a:t>
            </a:r>
            <a:r>
              <a:rPr lang="sr-Latn-RS" b="1" dirty="0" smtClean="0">
                <a:solidFill>
                  <a:srgbClr val="FF0000"/>
                </a:solidFill>
              </a:rPr>
              <a:t>Vasina Google učionica</a:t>
            </a:r>
            <a:endParaRPr lang="en-US"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132856"/>
            <a:ext cx="6480720" cy="4056451"/>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3648" y="3080961"/>
            <a:ext cx="1620180" cy="21602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76542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Latn-RS" b="1" dirty="0" smtClean="0"/>
              <a:t>Celine:</a:t>
            </a:r>
            <a:endParaRPr lang="en-US" b="1" dirty="0"/>
          </a:p>
        </p:txBody>
      </p:sp>
      <p:sp>
        <p:nvSpPr>
          <p:cNvPr id="3" name="Content Placeholder 2"/>
          <p:cNvSpPr>
            <a:spLocks noGrp="1"/>
          </p:cNvSpPr>
          <p:nvPr>
            <p:ph idx="1"/>
          </p:nvPr>
        </p:nvSpPr>
        <p:spPr>
          <a:xfrm>
            <a:off x="1043492" y="2323652"/>
            <a:ext cx="7200916" cy="3508977"/>
          </a:xfrm>
        </p:spPr>
        <p:txBody>
          <a:bodyPr/>
          <a:lstStyle/>
          <a:p>
            <a:pPr marL="68580" indent="0">
              <a:buNone/>
            </a:pPr>
            <a:r>
              <a:rPr lang="sr-Latn-RS" b="1" dirty="0" smtClean="0">
                <a:solidFill>
                  <a:srgbClr val="FF0000"/>
                </a:solidFill>
              </a:rPr>
              <a:t>Tema „SPRING“ podeljena je u 5 celina: </a:t>
            </a:r>
          </a:p>
          <a:p>
            <a:pPr marL="0" indent="0">
              <a:buNone/>
            </a:pPr>
            <a:r>
              <a:rPr lang="sr-Latn-RS" b="1" dirty="0" smtClean="0">
                <a:solidFill>
                  <a:srgbClr val="FF0000"/>
                </a:solidFill>
              </a:rPr>
              <a:t>1. EARTH </a:t>
            </a:r>
            <a:r>
              <a:rPr lang="sr-Latn-RS" b="1" dirty="0">
                <a:solidFill>
                  <a:srgbClr val="FF0000"/>
                </a:solidFill>
              </a:rPr>
              <a:t>HOUR  </a:t>
            </a:r>
            <a:endParaRPr lang="sr-Latn-RS" b="1" dirty="0" smtClean="0">
              <a:solidFill>
                <a:srgbClr val="00B0F0"/>
              </a:solidFill>
            </a:endParaRPr>
          </a:p>
          <a:p>
            <a:pPr marL="0" indent="0">
              <a:buNone/>
            </a:pPr>
            <a:r>
              <a:rPr lang="sr-Latn-RS" b="1" dirty="0" smtClean="0">
                <a:solidFill>
                  <a:srgbClr val="FF0000"/>
                </a:solidFill>
              </a:rPr>
              <a:t>2. EASTER EGG HUNT </a:t>
            </a:r>
            <a:endParaRPr lang="sr-Cyrl-RS" b="1" dirty="0" smtClean="0">
              <a:solidFill>
                <a:srgbClr val="FF0000"/>
              </a:solidFill>
            </a:endParaRPr>
          </a:p>
          <a:p>
            <a:pPr marL="0" indent="0">
              <a:buNone/>
            </a:pPr>
            <a:r>
              <a:rPr lang="sr-Latn-RS" b="1" dirty="0" smtClean="0">
                <a:solidFill>
                  <a:srgbClr val="FF0000"/>
                </a:solidFill>
              </a:rPr>
              <a:t>3</a:t>
            </a:r>
            <a:r>
              <a:rPr lang="sr-Latn-RS" b="1" dirty="0" smtClean="0">
                <a:solidFill>
                  <a:srgbClr val="FF0000"/>
                </a:solidFill>
              </a:rPr>
              <a:t>. LET’S </a:t>
            </a:r>
            <a:r>
              <a:rPr lang="en-US" b="1" dirty="0" smtClean="0">
                <a:solidFill>
                  <a:srgbClr val="FF0000"/>
                </a:solidFill>
              </a:rPr>
              <a:t>BECOME </a:t>
            </a:r>
            <a:r>
              <a:rPr lang="en-US" b="1" dirty="0" smtClean="0">
                <a:solidFill>
                  <a:srgbClr val="FF0000"/>
                </a:solidFill>
              </a:rPr>
              <a:t>TECH-SAVVY</a:t>
            </a:r>
            <a:endParaRPr lang="sr-Latn-RS" b="1" dirty="0" smtClean="0">
              <a:solidFill>
                <a:srgbClr val="FF0000"/>
              </a:solidFill>
            </a:endParaRPr>
          </a:p>
          <a:p>
            <a:pPr marL="0" indent="0">
              <a:buNone/>
            </a:pPr>
            <a:r>
              <a:rPr lang="sr-Latn-RS" b="1" dirty="0" smtClean="0">
                <a:solidFill>
                  <a:srgbClr val="FF0000"/>
                </a:solidFill>
              </a:rPr>
              <a:t>4. GARDEN TREASURE HUNT </a:t>
            </a:r>
          </a:p>
          <a:p>
            <a:pPr marL="0" indent="0">
              <a:buNone/>
            </a:pPr>
            <a:r>
              <a:rPr lang="sr-Latn-RS" b="1" dirty="0" smtClean="0">
                <a:solidFill>
                  <a:srgbClr val="FF0000"/>
                </a:solidFill>
              </a:rPr>
              <a:t>5. LET’S RECYCLE </a:t>
            </a:r>
            <a:endParaRPr lang="en-US"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174" y="3251469"/>
            <a:ext cx="288032" cy="367067"/>
          </a:xfrm>
          <a:prstGeom prst="rect">
            <a:avLst/>
          </a:prstGeom>
        </p:spPr>
      </p:pic>
    </p:spTree>
    <p:extLst>
      <p:ext uri="{BB962C8B-B14F-4D97-AF65-F5344CB8AC3E}">
        <p14:creationId xmlns:p14="http://schemas.microsoft.com/office/powerpoint/2010/main" val="29549820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45152"/>
          </a:xfrm>
        </p:spPr>
        <p:txBody>
          <a:bodyPr>
            <a:normAutofit fontScale="90000"/>
          </a:bodyPr>
          <a:lstStyle/>
          <a:p>
            <a:r>
              <a:rPr lang="sr-Latn-RS" b="1" dirty="0" smtClean="0"/>
              <a:t>1. EARTH </a:t>
            </a:r>
            <a:br>
              <a:rPr lang="sr-Latn-RS" b="1" dirty="0" smtClean="0"/>
            </a:br>
            <a:r>
              <a:rPr lang="sr-Latn-RS" b="1" dirty="0"/>
              <a:t> </a:t>
            </a:r>
            <a:r>
              <a:rPr lang="sr-Latn-RS" b="1" dirty="0" smtClean="0"/>
              <a:t>   HOUR </a:t>
            </a:r>
            <a:endParaRPr lang="en-US" b="1" dirty="0"/>
          </a:p>
        </p:txBody>
      </p:sp>
      <p:sp>
        <p:nvSpPr>
          <p:cNvPr id="3" name="Content Placeholder 2"/>
          <p:cNvSpPr>
            <a:spLocks noGrp="1"/>
          </p:cNvSpPr>
          <p:nvPr>
            <p:ph idx="1"/>
          </p:nvPr>
        </p:nvSpPr>
        <p:spPr>
          <a:xfrm>
            <a:off x="1043492" y="1988840"/>
            <a:ext cx="6840876" cy="4392488"/>
          </a:xfrm>
        </p:spPr>
        <p:txBody>
          <a:bodyPr>
            <a:noAutofit/>
          </a:bodyPr>
          <a:lstStyle/>
          <a:p>
            <a:pPr marL="0" indent="0">
              <a:buNone/>
            </a:pPr>
            <a:r>
              <a:rPr lang="sr-Latn-RS" sz="1400" b="1" u="sng" dirty="0" smtClean="0">
                <a:solidFill>
                  <a:srgbClr val="FF0000"/>
                </a:solidFill>
              </a:rPr>
              <a:t>Učešće u aktivnosti  „Sata za našu planetu“. </a:t>
            </a:r>
            <a:r>
              <a:rPr lang="sr-Latn-RS" sz="1400" b="1" dirty="0" smtClean="0">
                <a:solidFill>
                  <a:srgbClr val="FF0000"/>
                </a:solidFill>
              </a:rPr>
              <a:t>Vasa je uključen u ovu aktivnost kao član</a:t>
            </a:r>
            <a:r>
              <a:rPr lang="sr-Latn-RS" sz="1400" b="1" u="sng" dirty="0" smtClean="0">
                <a:solidFill>
                  <a:srgbClr val="FF0000"/>
                </a:solidFill>
              </a:rPr>
              <a:t> </a:t>
            </a:r>
            <a:r>
              <a:rPr lang="sr-Latn-RS" sz="1400" b="1" dirty="0" smtClean="0">
                <a:solidFill>
                  <a:srgbClr val="FF0000"/>
                </a:solidFill>
              </a:rPr>
              <a:t>sekcije„Olga’s eTwinners“ („Olgini etvineri“). </a:t>
            </a:r>
          </a:p>
          <a:p>
            <a:pPr marL="0" indent="0">
              <a:buNone/>
            </a:pPr>
            <a:endParaRPr lang="sr-Latn-RS" sz="1400" b="1" dirty="0" smtClean="0">
              <a:solidFill>
                <a:srgbClr val="FF0000"/>
              </a:solidFill>
            </a:endParaRPr>
          </a:p>
          <a:p>
            <a:pPr marL="0" indent="0">
              <a:buNone/>
            </a:pPr>
            <a:r>
              <a:rPr lang="sr-Latn-RS" sz="1400" b="1" u="sng" dirty="0" smtClean="0">
                <a:solidFill>
                  <a:schemeClr val="bg2">
                    <a:lumMod val="50000"/>
                  </a:schemeClr>
                </a:solidFill>
              </a:rPr>
              <a:t>Opis atkivnosti</a:t>
            </a:r>
            <a:r>
              <a:rPr lang="sr-Latn-RS" sz="1400" b="1" dirty="0" smtClean="0">
                <a:solidFill>
                  <a:schemeClr val="bg2">
                    <a:lumMod val="50000"/>
                  </a:schemeClr>
                </a:solidFill>
              </a:rPr>
              <a:t>:</a:t>
            </a:r>
            <a:r>
              <a:rPr lang="sr-Latn-RS" sz="1400" b="1" dirty="0" smtClean="0">
                <a:solidFill>
                  <a:srgbClr val="FF0000"/>
                </a:solidFill>
              </a:rPr>
              <a:t>Vasa i njegovi roditelji su dobili zadatak da instaliraju aplikaciju Zoom. Zatim smo imali jednu probu uključivanja, kako bi se Vasa privikao na na korišćenje ovog alata. Vasi je objašnjeno šta je to Sat za našu planetu i da će tokom Zoom susreta videti po prvi put svoje drugare posle tri nedelje. Jako je bio uzbudjen i radostan zbog toga. Objašnjeno mu je da ćemo tokom razgovora gasiti svetlo i paliti sveće i da ćemo tako dati doprinos zaštiti naše planete. </a:t>
            </a:r>
          </a:p>
          <a:p>
            <a:pPr marL="0" indent="0">
              <a:buNone/>
            </a:pPr>
            <a:r>
              <a:rPr lang="sr-Latn-RS" sz="1400" b="1" dirty="0" smtClean="0">
                <a:solidFill>
                  <a:srgbClr val="FF0000"/>
                </a:solidFill>
              </a:rPr>
              <a:t>Tokom našeg online Sata za našu planetu, igrali smo Kahoot na temu smanjenja potrošnje resursa Zemlje. Razgovarali smo o tome kako provodimo dane, kako nam se čini online nastava. Vasa se uključivao i raspitivao se kako se osećaju njegovi drugari, pitajući ih na engleskom How are you? Igrao je Kahoot, dobijajući pomoć od ukućana pri rešavanju težih pitanja. </a:t>
            </a:r>
            <a:endParaRPr lang="en-US" sz="1400" b="1" dirty="0">
              <a:solidFill>
                <a:srgbClr val="FF0000"/>
              </a:solidFill>
            </a:endParaRPr>
          </a:p>
          <a:p>
            <a:pPr marL="0" indent="0">
              <a:buNone/>
            </a:pPr>
            <a:r>
              <a:rPr lang="en-US" sz="1400" b="1" dirty="0" smtClean="0">
                <a:solidFill>
                  <a:srgbClr val="FF0000"/>
                </a:solidFill>
              </a:rPr>
              <a:t>Ova </a:t>
            </a:r>
            <a:r>
              <a:rPr lang="en-US" sz="1400" b="1" dirty="0" err="1" smtClean="0">
                <a:solidFill>
                  <a:srgbClr val="FF0000"/>
                </a:solidFill>
              </a:rPr>
              <a:t>aktivnost</a:t>
            </a:r>
            <a:r>
              <a:rPr lang="en-US" sz="1400" b="1" dirty="0" smtClean="0">
                <a:solidFill>
                  <a:srgbClr val="FF0000"/>
                </a:solidFill>
              </a:rPr>
              <a:t> je </a:t>
            </a:r>
            <a:r>
              <a:rPr lang="en-US" sz="1400" b="1" dirty="0" err="1" smtClean="0">
                <a:solidFill>
                  <a:srgbClr val="FF0000"/>
                </a:solidFill>
              </a:rPr>
              <a:t>sprovedena</a:t>
            </a:r>
            <a:r>
              <a:rPr lang="en-US" sz="1400" b="1" dirty="0" smtClean="0">
                <a:solidFill>
                  <a:srgbClr val="FF0000"/>
                </a:solidFill>
              </a:rPr>
              <a:t> u </a:t>
            </a:r>
            <a:r>
              <a:rPr lang="en-US" sz="1400" b="1" dirty="0" err="1" smtClean="0">
                <a:solidFill>
                  <a:srgbClr val="FF0000"/>
                </a:solidFill>
              </a:rPr>
              <a:t>okviru</a:t>
            </a:r>
            <a:r>
              <a:rPr lang="en-US" sz="1400" b="1" dirty="0" smtClean="0">
                <a:solidFill>
                  <a:srgbClr val="FF0000"/>
                </a:solidFill>
              </a:rPr>
              <a:t> </a:t>
            </a:r>
            <a:r>
              <a:rPr lang="en-US" sz="1400" b="1" dirty="0" err="1" smtClean="0">
                <a:solidFill>
                  <a:schemeClr val="bg2">
                    <a:lumMod val="50000"/>
                  </a:schemeClr>
                </a:solidFill>
              </a:rPr>
              <a:t>eTvining</a:t>
            </a:r>
            <a:r>
              <a:rPr lang="en-US" sz="1400" b="1" dirty="0" smtClean="0">
                <a:solidFill>
                  <a:schemeClr val="bg2">
                    <a:lumMod val="50000"/>
                  </a:schemeClr>
                </a:solidFill>
              </a:rPr>
              <a:t> </a:t>
            </a:r>
            <a:r>
              <a:rPr lang="en-US" sz="1400" b="1" dirty="0" err="1" smtClean="0">
                <a:solidFill>
                  <a:schemeClr val="bg2">
                    <a:lumMod val="50000"/>
                  </a:schemeClr>
                </a:solidFill>
              </a:rPr>
              <a:t>projekta</a:t>
            </a:r>
            <a:r>
              <a:rPr lang="en-US" sz="1400" b="1" dirty="0" smtClean="0">
                <a:solidFill>
                  <a:schemeClr val="bg2">
                    <a:lumMod val="50000"/>
                  </a:schemeClr>
                </a:solidFill>
              </a:rPr>
              <a:t> </a:t>
            </a:r>
            <a:r>
              <a:rPr lang="sr-Latn-RS" sz="1400" b="1" dirty="0" smtClean="0">
                <a:solidFill>
                  <a:schemeClr val="bg2">
                    <a:lumMod val="50000"/>
                  </a:schemeClr>
                </a:solidFill>
              </a:rPr>
              <a:t>–“</a:t>
            </a:r>
            <a:r>
              <a:rPr lang="en-US" sz="1400" b="1" dirty="0" smtClean="0">
                <a:solidFill>
                  <a:schemeClr val="bg2">
                    <a:lumMod val="50000"/>
                  </a:schemeClr>
                </a:solidFill>
              </a:rPr>
              <a:t>3R –</a:t>
            </a:r>
            <a:r>
              <a:rPr lang="en-US" sz="1400" b="1" dirty="0" err="1" smtClean="0">
                <a:solidFill>
                  <a:schemeClr val="bg2">
                    <a:lumMod val="50000"/>
                  </a:schemeClr>
                </a:solidFill>
              </a:rPr>
              <a:t>resuse</a:t>
            </a:r>
            <a:r>
              <a:rPr lang="en-US" sz="1400" b="1" dirty="0" smtClean="0">
                <a:solidFill>
                  <a:schemeClr val="bg2">
                    <a:lumMod val="50000"/>
                  </a:schemeClr>
                </a:solidFill>
              </a:rPr>
              <a:t>, reduce, recycle</a:t>
            </a:r>
            <a:r>
              <a:rPr lang="sr-Latn-RS" sz="1400" b="1" dirty="0" smtClean="0">
                <a:solidFill>
                  <a:schemeClr val="bg2">
                    <a:lumMod val="50000"/>
                  </a:schemeClr>
                </a:solidFill>
              </a:rPr>
              <a:t>“</a:t>
            </a:r>
            <a:r>
              <a:rPr lang="en-US" sz="1400" b="1" dirty="0" err="1" smtClean="0">
                <a:solidFill>
                  <a:srgbClr val="FF0000"/>
                </a:solidFill>
              </a:rPr>
              <a:t>koji</a:t>
            </a:r>
            <a:r>
              <a:rPr lang="en-US" sz="1400" b="1" dirty="0" smtClean="0">
                <a:solidFill>
                  <a:srgbClr val="FF0000"/>
                </a:solidFill>
              </a:rPr>
              <a:t> </a:t>
            </a:r>
            <a:r>
              <a:rPr lang="en-US" sz="1400" b="1" dirty="0" err="1" smtClean="0">
                <a:solidFill>
                  <a:srgbClr val="FF0000"/>
                </a:solidFill>
              </a:rPr>
              <a:t>sporvodimo</a:t>
            </a:r>
            <a:r>
              <a:rPr lang="en-US" sz="1400" b="1" dirty="0" smtClean="0">
                <a:solidFill>
                  <a:srgbClr val="FF0000"/>
                </a:solidFill>
              </a:rPr>
              <a:t> u </a:t>
            </a:r>
            <a:r>
              <a:rPr lang="en-US" sz="1400" b="1" dirty="0" err="1" smtClean="0">
                <a:solidFill>
                  <a:srgbClr val="FF0000"/>
                </a:solidFill>
              </a:rPr>
              <a:t>saradnji</a:t>
            </a:r>
            <a:r>
              <a:rPr lang="en-US" sz="1400" b="1" dirty="0" smtClean="0">
                <a:solidFill>
                  <a:srgbClr val="FF0000"/>
                </a:solidFill>
              </a:rPr>
              <a:t> </a:t>
            </a:r>
            <a:r>
              <a:rPr lang="en-US" sz="1400" b="1" dirty="0" err="1" smtClean="0">
                <a:solidFill>
                  <a:srgbClr val="FF0000"/>
                </a:solidFill>
              </a:rPr>
              <a:t>sa</a:t>
            </a:r>
            <a:r>
              <a:rPr lang="en-US" sz="1400" b="1" dirty="0" smtClean="0">
                <a:solidFill>
                  <a:srgbClr val="FF0000"/>
                </a:solidFill>
              </a:rPr>
              <a:t> </a:t>
            </a:r>
            <a:r>
              <a:rPr lang="sr-Latn-RS" sz="1400" b="1" dirty="0" smtClean="0">
                <a:solidFill>
                  <a:srgbClr val="FF0000"/>
                </a:solidFill>
              </a:rPr>
              <a:t>školama iz </a:t>
            </a:r>
            <a:r>
              <a:rPr lang="sr-Latn-RS" sz="1400" b="1" dirty="0" smtClean="0">
                <a:solidFill>
                  <a:schemeClr val="bg2">
                    <a:lumMod val="50000"/>
                  </a:schemeClr>
                </a:solidFill>
              </a:rPr>
              <a:t>Slovenije, Hrvatske i BiH</a:t>
            </a:r>
            <a:r>
              <a:rPr lang="sr-Latn-RS" sz="1400" b="1" dirty="0" smtClean="0">
                <a:solidFill>
                  <a:srgbClr val="FF0000"/>
                </a:solidFill>
              </a:rPr>
              <a:t>. </a:t>
            </a:r>
            <a:endParaRPr lang="en-US" sz="14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5262"/>
            <a:ext cx="4320480" cy="1916831"/>
          </a:xfrm>
          <a:prstGeom prst="rect">
            <a:avLst/>
          </a:prstGeom>
        </p:spPr>
      </p:pic>
    </p:spTree>
    <p:extLst>
      <p:ext uri="{BB962C8B-B14F-4D97-AF65-F5344CB8AC3E}">
        <p14:creationId xmlns:p14="http://schemas.microsoft.com/office/powerpoint/2010/main" val="15820213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3382">
            <a:off x="-251488" y="5030093"/>
            <a:ext cx="2664690" cy="1497512"/>
          </a:xfrm>
          <a:prstGeom prst="rect">
            <a:avLst/>
          </a:prstGeom>
        </p:spPr>
      </p:pic>
      <p:sp>
        <p:nvSpPr>
          <p:cNvPr id="2" name="Title 1"/>
          <p:cNvSpPr>
            <a:spLocks noGrp="1"/>
          </p:cNvSpPr>
          <p:nvPr>
            <p:ph type="title"/>
          </p:nvPr>
        </p:nvSpPr>
        <p:spPr>
          <a:xfrm>
            <a:off x="927350" y="960868"/>
            <a:ext cx="7024744" cy="1143000"/>
          </a:xfrm>
        </p:spPr>
        <p:txBody>
          <a:bodyPr/>
          <a:lstStyle/>
          <a:p>
            <a:pPr algn="ctr"/>
            <a:r>
              <a:rPr lang="sr-Latn-RS" b="1" dirty="0" smtClean="0"/>
              <a:t>2. EASTER EGG HUNT</a:t>
            </a:r>
            <a:endParaRPr lang="en-US" b="1" dirty="0"/>
          </a:p>
        </p:txBody>
      </p:sp>
      <p:sp>
        <p:nvSpPr>
          <p:cNvPr id="3" name="Content Placeholder 2"/>
          <p:cNvSpPr>
            <a:spLocks noGrp="1"/>
          </p:cNvSpPr>
          <p:nvPr>
            <p:ph idx="1"/>
          </p:nvPr>
        </p:nvSpPr>
        <p:spPr>
          <a:xfrm>
            <a:off x="1096594" y="2291187"/>
            <a:ext cx="6777317" cy="3508977"/>
          </a:xfrm>
        </p:spPr>
        <p:txBody>
          <a:bodyPr>
            <a:normAutofit fontScale="85000" lnSpcReduction="20000"/>
          </a:bodyPr>
          <a:lstStyle/>
          <a:p>
            <a:r>
              <a:rPr lang="sr-Latn-RS" b="1" dirty="0" smtClean="0">
                <a:solidFill>
                  <a:srgbClr val="FF0000"/>
                </a:solidFill>
              </a:rPr>
              <a:t>Aktivnost je imala pripremnu fazu. Spremljen je materijal za igru. Obrađen je i uvežban vokabular vezan za Uskrs. Napravljeni su putokazi koje će Vasa pratiti tokom traženja uskršnjih jaja po svom dvorištu. Prepisao je pesmicu koja će pratiti njegovo traženje jaja i učio je da je peva. </a:t>
            </a:r>
            <a:r>
              <a:rPr lang="sr-Latn-RS" b="1" dirty="0">
                <a:solidFill>
                  <a:srgbClr val="FF0000"/>
                </a:solidFill>
              </a:rPr>
              <a:t>Snimljene fotografije u toku ove igre, Vasa je uz pomoć roditelja postavi </a:t>
            </a:r>
            <a:r>
              <a:rPr lang="sr-Latn-RS" b="1" dirty="0" smtClean="0">
                <a:solidFill>
                  <a:srgbClr val="FF0000"/>
                </a:solidFill>
              </a:rPr>
              <a:t>na veb aplikaciju </a:t>
            </a:r>
            <a:r>
              <a:rPr lang="sr-Latn-RS" b="1" dirty="0" smtClean="0">
                <a:solidFill>
                  <a:schemeClr val="bg1">
                    <a:lumMod val="10000"/>
                  </a:schemeClr>
                </a:solidFill>
              </a:rPr>
              <a:t>PADLET </a:t>
            </a:r>
            <a:r>
              <a:rPr lang="sr-Latn-RS" b="1" dirty="0" smtClean="0">
                <a:solidFill>
                  <a:srgbClr val="FF0000"/>
                </a:solidFill>
              </a:rPr>
              <a:t>koji </a:t>
            </a:r>
            <a:r>
              <a:rPr lang="sr-Latn-RS" b="1" dirty="0">
                <a:solidFill>
                  <a:srgbClr val="FF0000"/>
                </a:solidFill>
              </a:rPr>
              <a:t>smo kreirali i kolaborativno radili sa decom iz grčke škole </a:t>
            </a:r>
            <a:r>
              <a:rPr lang="sr-Latn-RS" b="1" dirty="0">
                <a:solidFill>
                  <a:schemeClr val="bg2">
                    <a:lumMod val="50000"/>
                  </a:schemeClr>
                </a:solidFill>
              </a:rPr>
              <a:t>Demenika Primary School </a:t>
            </a:r>
            <a:r>
              <a:rPr lang="sr-Latn-RS" b="1" dirty="0">
                <a:solidFill>
                  <a:srgbClr val="FF0000"/>
                </a:solidFill>
              </a:rPr>
              <a:t>koja je naš partner u </a:t>
            </a:r>
            <a:r>
              <a:rPr lang="sr-Latn-RS" b="1" dirty="0">
                <a:solidFill>
                  <a:schemeClr val="bg2">
                    <a:lumMod val="50000"/>
                  </a:schemeClr>
                </a:solidFill>
              </a:rPr>
              <a:t>Erazmus</a:t>
            </a:r>
            <a:r>
              <a:rPr lang="sr-Latn-RS" b="1" dirty="0">
                <a:solidFill>
                  <a:srgbClr val="FF0000"/>
                </a:solidFill>
              </a:rPr>
              <a:t>+ projektu </a:t>
            </a:r>
            <a:r>
              <a:rPr lang="sr-Latn-RS" b="1" dirty="0">
                <a:solidFill>
                  <a:schemeClr val="bg2">
                    <a:lumMod val="50000"/>
                  </a:schemeClr>
                </a:solidFill>
              </a:rPr>
              <a:t>DARE TO BE DIFFERENT –CREATIVE DRAMA IN EDUCATION. </a:t>
            </a:r>
            <a:r>
              <a:rPr lang="en-US" b="1" dirty="0" smtClean="0">
                <a:solidFill>
                  <a:schemeClr val="bg2">
                    <a:lumMod val="50000"/>
                  </a:schemeClr>
                </a:solidFill>
                <a:hlinkClick r:id="rId5"/>
              </a:rPr>
              <a:t>  </a:t>
            </a:r>
            <a:r>
              <a:rPr lang="sr-Latn-RS" b="1" dirty="0" smtClean="0">
                <a:solidFill>
                  <a:srgbClr val="FF0000"/>
                </a:solidFill>
                <a:hlinkClick r:id="rId5"/>
              </a:rPr>
              <a:t>https</a:t>
            </a:r>
            <a:r>
              <a:rPr lang="sr-Latn-RS" b="1" dirty="0">
                <a:solidFill>
                  <a:srgbClr val="FF0000"/>
                </a:solidFill>
                <a:hlinkClick r:id="rId5"/>
              </a:rPr>
              <a:t>://</a:t>
            </a:r>
            <a:r>
              <a:rPr lang="sr-Latn-RS" b="1" dirty="0" smtClean="0">
                <a:solidFill>
                  <a:srgbClr val="FF0000"/>
                </a:solidFill>
                <a:hlinkClick r:id="rId5"/>
              </a:rPr>
              <a:t>padlet.com/milicevicjasmina81/7hgomdmh7ckzzi1l</a:t>
            </a:r>
            <a:endParaRPr lang="sr-Latn-RS" b="1" dirty="0" smtClean="0">
              <a:solidFill>
                <a:srgbClr val="FF0000"/>
              </a:solidFill>
            </a:endParaRPr>
          </a:p>
          <a:p>
            <a:endParaRPr lang="en-US" b="1" dirty="0" smtClean="0">
              <a:solidFill>
                <a:srgbClr val="FF0000"/>
              </a:solidFill>
            </a:endParaRPr>
          </a:p>
          <a:p>
            <a:pPr marL="68580" indent="0">
              <a:buNone/>
            </a:pPr>
            <a:endParaRPr lang="en-US" b="1" dirty="0">
              <a:solidFill>
                <a:srgbClr val="FF0000"/>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29261">
            <a:off x="-34202" y="-185308"/>
            <a:ext cx="1623369" cy="243808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55768">
            <a:off x="7284186" y="5092491"/>
            <a:ext cx="2142042" cy="1609053"/>
          </a:xfrm>
          <a:prstGeom prst="rect">
            <a:avLst/>
          </a:prstGeom>
        </p:spPr>
      </p:pic>
      <p:pic>
        <p:nvPicPr>
          <p:cNvPr id="7" name="10. Song Easter Ti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7191094" flipH="1" flipV="1">
            <a:off x="7466718" y="-133493"/>
            <a:ext cx="1648313" cy="1991454"/>
          </a:xfrm>
          <a:prstGeom prst="rect">
            <a:avLst/>
          </a:prstGeom>
        </p:spPr>
      </p:pic>
    </p:spTree>
    <p:extLst>
      <p:ext uri="{BB962C8B-B14F-4D97-AF65-F5344CB8AC3E}">
        <p14:creationId xmlns:p14="http://schemas.microsoft.com/office/powerpoint/2010/main" val="2005661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mute="1">
                <p:cTn id="20"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1212615"/>
            <a:ext cx="4432456" cy="1368152"/>
          </a:xfrm>
        </p:spPr>
        <p:txBody>
          <a:bodyPr>
            <a:normAutofit/>
          </a:bodyPr>
          <a:lstStyle/>
          <a:p>
            <a:pPr algn="ctr"/>
            <a:r>
              <a:rPr lang="sr-Latn-RS" b="1" dirty="0" smtClean="0"/>
              <a:t>3. LET’S </a:t>
            </a:r>
            <a:r>
              <a:rPr lang="en-US" b="1" dirty="0" smtClean="0"/>
              <a:t>BECOME TECH-SAVVY</a:t>
            </a:r>
            <a:endParaRPr lang="en-US" b="1" dirty="0"/>
          </a:p>
        </p:txBody>
      </p:sp>
      <p:sp>
        <p:nvSpPr>
          <p:cNvPr id="3" name="Content Placeholder 2"/>
          <p:cNvSpPr>
            <a:spLocks noGrp="1"/>
          </p:cNvSpPr>
          <p:nvPr>
            <p:ph idx="1"/>
          </p:nvPr>
        </p:nvSpPr>
        <p:spPr>
          <a:xfrm>
            <a:off x="1547665" y="2708920"/>
            <a:ext cx="6264696" cy="3600400"/>
          </a:xfrm>
        </p:spPr>
        <p:txBody>
          <a:bodyPr>
            <a:normAutofit fontScale="25000" lnSpcReduction="20000"/>
          </a:bodyPr>
          <a:lstStyle/>
          <a:p>
            <a:pPr marL="68580" indent="0">
              <a:buNone/>
            </a:pPr>
            <a:r>
              <a:rPr lang="sr-Latn-RS" sz="5600" b="1" dirty="0" smtClean="0">
                <a:solidFill>
                  <a:schemeClr val="tx1"/>
                </a:solidFill>
              </a:rPr>
              <a:t>Cil</a:t>
            </a:r>
            <a:r>
              <a:rPr lang="sr-Latn-RS" sz="5600" b="1" dirty="0" smtClean="0"/>
              <a:t>j</a:t>
            </a:r>
            <a:r>
              <a:rPr lang="sr-Latn-RS" sz="5600" dirty="0" smtClean="0">
                <a:solidFill>
                  <a:srgbClr val="FF0000"/>
                </a:solidFill>
              </a:rPr>
              <a:t>: </a:t>
            </a:r>
            <a:r>
              <a:rPr lang="sr-Latn-RS" sz="5600" b="1" dirty="0" smtClean="0">
                <a:solidFill>
                  <a:srgbClr val="FF0000"/>
                </a:solidFill>
              </a:rPr>
              <a:t>uvodjenje koncepta „outdoor learning“, stavljanje akcenta na funkcionalno znanje i povezivanje gradiva sa pojmovima iz neposrednog okruženja. Uvedeno je vreme Present Continuous Tense i glagoli (action verbs) za aktivnosti koje Vasa inače voli da radi napolju: running, jumping, riding a bike,...</a:t>
            </a:r>
          </a:p>
          <a:p>
            <a:pPr>
              <a:buFontTx/>
              <a:buChar char="-"/>
            </a:pPr>
            <a:r>
              <a:rPr lang="sr-Latn-RS" sz="5600" b="1" dirty="0" smtClean="0">
                <a:solidFill>
                  <a:srgbClr val="FF0000"/>
                </a:solidFill>
              </a:rPr>
              <a:t>- Uvežbavan je vokabular vezan za dvorište, biljke i životinje. Vasa je sam pravio kartice i pisao na njima reči, a onda u veb alatu </a:t>
            </a:r>
            <a:r>
              <a:rPr lang="sr-Latn-RS" sz="5600" b="1" dirty="0" smtClean="0">
                <a:solidFill>
                  <a:schemeClr val="tx1"/>
                </a:solidFill>
              </a:rPr>
              <a:t>VOKI</a:t>
            </a:r>
            <a:r>
              <a:rPr lang="sr-Latn-RS" sz="5600" b="1" dirty="0" smtClean="0">
                <a:solidFill>
                  <a:srgbClr val="FF0000"/>
                </a:solidFill>
              </a:rPr>
              <a:t> ukucao te reči i napravio svoj Voki.</a:t>
            </a:r>
          </a:p>
          <a:p>
            <a:pPr>
              <a:buFontTx/>
              <a:buChar char="-"/>
            </a:pPr>
            <a:r>
              <a:rPr lang="en-US" sz="5600" dirty="0" smtClean="0">
                <a:hlinkClick r:id="rId4"/>
              </a:rPr>
              <a:t>https</a:t>
            </a:r>
            <a:r>
              <a:rPr lang="en-US" sz="5600" dirty="0">
                <a:hlinkClick r:id="rId4"/>
              </a:rPr>
              <a:t>://</a:t>
            </a:r>
            <a:r>
              <a:rPr lang="en-US" sz="5600" dirty="0" smtClean="0">
                <a:hlinkClick r:id="rId4"/>
              </a:rPr>
              <a:t>www.voki.com/site/pickup?scid=16493527&amp;chsm=bcfc09d6f02e283a702ca42259cd4255</a:t>
            </a:r>
            <a:r>
              <a:rPr lang="sr-Latn-RS" sz="5600" dirty="0" smtClean="0"/>
              <a:t>. </a:t>
            </a:r>
            <a:r>
              <a:rPr lang="sr-Latn-RS" sz="5600" b="1" dirty="0" smtClean="0">
                <a:solidFill>
                  <a:srgbClr val="FF0000"/>
                </a:solidFill>
              </a:rPr>
              <a:t>Napravio je fotografije vezane za te reči, a onda uz pomoć nastavnika i kolaž  korišćenjem alata </a:t>
            </a:r>
            <a:r>
              <a:rPr lang="sr-Latn-RS" sz="5600" b="1" dirty="0" smtClean="0">
                <a:solidFill>
                  <a:schemeClr val="tx1"/>
                </a:solidFill>
              </a:rPr>
              <a:t>FILMOARA</a:t>
            </a:r>
            <a:r>
              <a:rPr lang="sr-Latn-RS" sz="5600" b="1" dirty="0" smtClean="0">
                <a:solidFill>
                  <a:srgbClr val="FF0000"/>
                </a:solidFill>
              </a:rPr>
              <a:t>.  Kako bi lakše ovladao ovim pojmovima, igrao je </a:t>
            </a:r>
            <a:r>
              <a:rPr lang="sr-Latn-RS" sz="5600" b="1" dirty="0" smtClean="0">
                <a:solidFill>
                  <a:schemeClr val="tx1"/>
                </a:solidFill>
              </a:rPr>
              <a:t>KAHOOT </a:t>
            </a:r>
            <a:r>
              <a:rPr lang="sr-Latn-RS" sz="5600" b="1" dirty="0" smtClean="0">
                <a:solidFill>
                  <a:srgbClr val="FF0000"/>
                </a:solidFill>
              </a:rPr>
              <a:t>i uvežbavao pojmove u aplikaciiji </a:t>
            </a:r>
            <a:r>
              <a:rPr lang="sr-Latn-RS" sz="5600" b="1" dirty="0" smtClean="0">
                <a:solidFill>
                  <a:schemeClr val="tx1"/>
                </a:solidFill>
              </a:rPr>
              <a:t>QUIZLET. </a:t>
            </a:r>
          </a:p>
          <a:p>
            <a:pPr>
              <a:buFontTx/>
              <a:buChar char="-"/>
            </a:pPr>
            <a:r>
              <a:rPr lang="sr-Latn-RS" sz="5600" b="1" dirty="0" smtClean="0">
                <a:solidFill>
                  <a:schemeClr val="tx1"/>
                </a:solidFill>
              </a:rPr>
              <a:t>- </a:t>
            </a:r>
            <a:r>
              <a:rPr lang="sr-Latn-RS" sz="5600" b="1" dirty="0" smtClean="0">
                <a:solidFill>
                  <a:srgbClr val="FF0000"/>
                </a:solidFill>
              </a:rPr>
              <a:t>Prilikom jedne posete nastavnika, obnavljali smo vokabular vezan za porodicu, pravili fotgrafije ukućana, editovali ih pišući reči na njima i u alatu </a:t>
            </a:r>
            <a:r>
              <a:rPr lang="sr-Latn-RS" sz="5600" b="1" dirty="0" smtClean="0">
                <a:solidFill>
                  <a:schemeClr val="tx1"/>
                </a:solidFill>
              </a:rPr>
              <a:t>JIGSAW PLANET </a:t>
            </a:r>
            <a:r>
              <a:rPr lang="en-US" sz="5600" dirty="0">
                <a:hlinkClick r:id="rId5"/>
              </a:rPr>
              <a:t>https://www.jigsawplanet.com/?</a:t>
            </a:r>
            <a:r>
              <a:rPr lang="en-US" sz="5600" dirty="0" smtClean="0">
                <a:hlinkClick r:id="rId5"/>
              </a:rPr>
              <a:t>rc=play&amp;pid=14e0c3a55154</a:t>
            </a:r>
            <a:endParaRPr lang="sr-Latn-RS" sz="5600" dirty="0" smtClean="0"/>
          </a:p>
          <a:p>
            <a:pPr>
              <a:buFontTx/>
              <a:buChar char="-"/>
            </a:pPr>
            <a:r>
              <a:rPr lang="sr-Latn-RS" sz="5600" b="1" dirty="0" smtClean="0">
                <a:solidFill>
                  <a:srgbClr val="FF0000"/>
                </a:solidFill>
              </a:rPr>
              <a:t>kreirali FAMILY PUZZLE tj. </a:t>
            </a:r>
            <a:r>
              <a:rPr lang="en-US" sz="5600" b="1" dirty="0" smtClean="0">
                <a:solidFill>
                  <a:srgbClr val="FF0000"/>
                </a:solidFill>
              </a:rPr>
              <a:t>s</a:t>
            </a:r>
            <a:r>
              <a:rPr lang="sr-Latn-RS" sz="5600" b="1" dirty="0" smtClean="0">
                <a:solidFill>
                  <a:srgbClr val="FF0000"/>
                </a:solidFill>
              </a:rPr>
              <a:t>lagalicu koja je bila zabavna i drugim članovima</a:t>
            </a:r>
            <a:r>
              <a:rPr lang="sr-Latn-RS" sz="5600" b="1" dirty="0">
                <a:solidFill>
                  <a:srgbClr val="FF0000"/>
                </a:solidFill>
              </a:rPr>
              <a:t> </a:t>
            </a:r>
            <a:r>
              <a:rPr lang="sr-Latn-RS" sz="5600" b="1" dirty="0" smtClean="0">
                <a:solidFill>
                  <a:srgbClr val="FF0000"/>
                </a:solidFill>
              </a:rPr>
              <a:t>porodice.</a:t>
            </a:r>
          </a:p>
          <a:p>
            <a:pPr>
              <a:buFontTx/>
              <a:buChar char="-"/>
            </a:pPr>
            <a:endParaRPr lang="sr-Latn-RS" sz="5600" b="1" dirty="0" smtClean="0">
              <a:solidFill>
                <a:schemeClr val="tx1"/>
              </a:solidFill>
            </a:endParaRPr>
          </a:p>
          <a:p>
            <a:pPr>
              <a:buFontTx/>
              <a:buChar char="-"/>
            </a:pPr>
            <a:endParaRPr lang="sr-Latn-RS" sz="5600" b="1" dirty="0" smtClean="0">
              <a:solidFill>
                <a:schemeClr val="tx1"/>
              </a:solidFill>
            </a:endParaRPr>
          </a:p>
          <a:p>
            <a:pPr marL="68580" indent="0">
              <a:buNone/>
            </a:pPr>
            <a:endParaRPr lang="en-US" dirty="0"/>
          </a:p>
        </p:txBody>
      </p:sp>
      <p:pic>
        <p:nvPicPr>
          <p:cNvPr id="5" name="кахоот.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270716" y="-251922"/>
            <a:ext cx="2708920" cy="3212768"/>
          </a:xfrm>
          <a:prstGeom prst="rect">
            <a:avLst/>
          </a:prstGeom>
        </p:spPr>
      </p:pic>
    </p:spTree>
    <p:extLst>
      <p:ext uri="{BB962C8B-B14F-4D97-AF65-F5344CB8AC3E}">
        <p14:creationId xmlns:p14="http://schemas.microsoft.com/office/powerpoint/2010/main" val="762962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36712"/>
            <a:ext cx="6984776" cy="864096"/>
          </a:xfrm>
        </p:spPr>
        <p:txBody>
          <a:bodyPr>
            <a:normAutofit/>
          </a:bodyPr>
          <a:lstStyle/>
          <a:p>
            <a:pPr algn="ctr"/>
            <a:r>
              <a:rPr lang="sr-Latn-RS" b="1" dirty="0" smtClean="0"/>
              <a:t>4. GARDEN TREASURE HUNT</a:t>
            </a:r>
            <a:endParaRPr lang="en-US" b="1" dirty="0"/>
          </a:p>
        </p:txBody>
      </p:sp>
      <p:sp>
        <p:nvSpPr>
          <p:cNvPr id="3" name="Content Placeholder 2"/>
          <p:cNvSpPr>
            <a:spLocks noGrp="1"/>
          </p:cNvSpPr>
          <p:nvPr>
            <p:ph idx="1"/>
          </p:nvPr>
        </p:nvSpPr>
        <p:spPr>
          <a:xfrm>
            <a:off x="827584" y="2132856"/>
            <a:ext cx="3960556" cy="4203829"/>
          </a:xfrm>
        </p:spPr>
        <p:txBody>
          <a:bodyPr>
            <a:normAutofit fontScale="85000" lnSpcReduction="10000"/>
          </a:bodyPr>
          <a:lstStyle/>
          <a:p>
            <a:pPr marL="68580" indent="0">
              <a:buNone/>
            </a:pPr>
            <a:r>
              <a:rPr lang="sr-Latn-RS" b="1" dirty="0" smtClean="0"/>
              <a:t>Cilj:</a:t>
            </a:r>
            <a:r>
              <a:rPr lang="sr-Latn-RS" dirty="0" smtClean="0"/>
              <a:t> </a:t>
            </a:r>
            <a:r>
              <a:rPr lang="sr-Latn-RS" b="1" dirty="0" smtClean="0">
                <a:solidFill>
                  <a:srgbClr val="FF0000"/>
                </a:solidFill>
              </a:rPr>
              <a:t>Ranije pripremljene kartice smo koristili za igru u novoj sredini, tj. </a:t>
            </a:r>
            <a:r>
              <a:rPr lang="sr-Latn-RS" b="1" dirty="0">
                <a:solidFill>
                  <a:srgbClr val="FF0000"/>
                </a:solidFill>
              </a:rPr>
              <a:t>t</a:t>
            </a:r>
            <a:r>
              <a:rPr lang="sr-Latn-RS" b="1" dirty="0" smtClean="0">
                <a:solidFill>
                  <a:srgbClr val="FF0000"/>
                </a:solidFill>
              </a:rPr>
              <a:t>okom posete nastavnici i boravka u njenoj bašti. Vasa je imao zadatak da pročita reč na kartici, da otrči do tog predmeta i zalepi karticu. U igri su mu se pridružili i njegova učiteljica i pedagoški asistent, koji su takođe pozvani da budu deo ovog našeg učenja. Učili smo glagole kao što su feed the dog, water the plants, dig. </a:t>
            </a:r>
            <a:endParaRPr lang="en-US"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4157" y="2132856"/>
            <a:ext cx="3219822" cy="3861048"/>
          </a:xfrm>
          <a:prstGeom prst="rect">
            <a:avLst/>
          </a:prstGeom>
        </p:spPr>
      </p:pic>
    </p:spTree>
    <p:extLst>
      <p:ext uri="{BB962C8B-B14F-4D97-AF65-F5344CB8AC3E}">
        <p14:creationId xmlns:p14="http://schemas.microsoft.com/office/powerpoint/2010/main" val="3773846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04664"/>
            <a:ext cx="3384376" cy="1512168"/>
          </a:xfrm>
        </p:spPr>
        <p:txBody>
          <a:bodyPr/>
          <a:lstStyle/>
          <a:p>
            <a:pPr algn="ctr"/>
            <a:r>
              <a:rPr lang="sr-Latn-RS" b="1" dirty="0" smtClean="0"/>
              <a:t>5. LET’S RECYCLE </a:t>
            </a:r>
            <a:endParaRPr lang="en-US" b="1" dirty="0"/>
          </a:p>
        </p:txBody>
      </p:sp>
      <p:sp>
        <p:nvSpPr>
          <p:cNvPr id="3" name="Content Placeholder 2"/>
          <p:cNvSpPr>
            <a:spLocks noGrp="1"/>
          </p:cNvSpPr>
          <p:nvPr>
            <p:ph idx="1"/>
          </p:nvPr>
        </p:nvSpPr>
        <p:spPr>
          <a:xfrm>
            <a:off x="1043493" y="1844824"/>
            <a:ext cx="3384492" cy="4392488"/>
          </a:xfrm>
        </p:spPr>
        <p:txBody>
          <a:bodyPr>
            <a:noAutofit/>
          </a:bodyPr>
          <a:lstStyle/>
          <a:p>
            <a:pPr marL="68580" indent="0">
              <a:buNone/>
            </a:pPr>
            <a:r>
              <a:rPr lang="sr-Latn-RS" sz="1800" b="1" dirty="0" smtClean="0">
                <a:solidFill>
                  <a:schemeClr val="bg1">
                    <a:lumMod val="10000"/>
                  </a:schemeClr>
                </a:solidFill>
              </a:rPr>
              <a:t>Cilj</a:t>
            </a:r>
            <a:r>
              <a:rPr lang="sr-Latn-RS" sz="1800" b="1" dirty="0" smtClean="0"/>
              <a:t>:</a:t>
            </a:r>
            <a:r>
              <a:rPr lang="sr-Latn-RS" sz="1800" dirty="0" smtClean="0"/>
              <a:t> </a:t>
            </a:r>
            <a:r>
              <a:rPr lang="sr-Latn-RS" sz="1800" b="1" dirty="0" smtClean="0">
                <a:solidFill>
                  <a:srgbClr val="FF0000"/>
                </a:solidFill>
              </a:rPr>
              <a:t>horizontalno povezati gradivo, podići svest o  reciklaži, razvijati kretivnost i sitnu motoriku.</a:t>
            </a:r>
          </a:p>
          <a:p>
            <a:pPr marL="68580" indent="0">
              <a:buNone/>
            </a:pPr>
            <a:r>
              <a:rPr lang="sr-Latn-RS" sz="1800" b="1" dirty="0" smtClean="0">
                <a:solidFill>
                  <a:srgbClr val="FF0000"/>
                </a:solidFill>
              </a:rPr>
              <a:t>Od plastičnih boca smo pravili saksije za viseću baštu, farbali ih i sadili cveće u njih. Posebno zanimljivo je bilo prskati flaše sprejem u boji, kao i poneki prstić i nove pantalone. ☺U svemu tome su nam društvo pravili i mnogobrojne kuce i Vasi je igra sa njima pričinila naročito zadovoljstvo</a:t>
            </a:r>
            <a:r>
              <a:rPr lang="sr-Latn-R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259" y="332656"/>
            <a:ext cx="3672408" cy="6021288"/>
          </a:xfrm>
          <a:prstGeom prst="rect">
            <a:avLst/>
          </a:prstGeom>
        </p:spPr>
      </p:pic>
    </p:spTree>
    <p:extLst>
      <p:ext uri="{BB962C8B-B14F-4D97-AF65-F5344CB8AC3E}">
        <p14:creationId xmlns:p14="http://schemas.microsoft.com/office/powerpoint/2010/main" val="1403448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Custom 3">
      <a:dk1>
        <a:sysClr val="windowText" lastClr="000000"/>
      </a:dk1>
      <a:lt1>
        <a:srgbClr val="DFF7AE"/>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4A63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2279</TotalTime>
  <Words>873</Words>
  <Application>Microsoft Office PowerPoint</Application>
  <PresentationFormat>On-screen Show (4:3)</PresentationFormat>
  <Paragraphs>45</Paragraphs>
  <Slides>10</Slides>
  <Notes>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Austin</vt:lpstr>
      <vt:lpstr>Vasino online proleće </vt:lpstr>
      <vt:lpstr>Uvod</vt:lpstr>
      <vt:lpstr>  Vasina Google učionica</vt:lpstr>
      <vt:lpstr>Celine:</vt:lpstr>
      <vt:lpstr>1. EARTH      HOUR </vt:lpstr>
      <vt:lpstr>2. EASTER EGG HUNT</vt:lpstr>
      <vt:lpstr>3. LET’S BECOME TECH-SAVVY</vt:lpstr>
      <vt:lpstr>4. GARDEN TREASURE HUNT</vt:lpstr>
      <vt:lpstr>5. LET’S RECYCLE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Vasino online proleće</dc:title>
  <dc:creator>jasmina</dc:creator>
  <cp:lastModifiedBy>jasmina</cp:lastModifiedBy>
  <cp:revision>46</cp:revision>
  <dcterms:created xsi:type="dcterms:W3CDTF">2020-05-29T19:23:28Z</dcterms:created>
  <dcterms:modified xsi:type="dcterms:W3CDTF">2020-05-31T19:01:28Z</dcterms:modified>
</cp:coreProperties>
</file>